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 varScale="1">
        <p:scale>
          <a:sx n="66" d="100"/>
          <a:sy n="66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349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94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01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263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925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365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36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482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673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455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259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684DF-77C8-425F-9ABA-E7D5941881B4}" type="datetimeFigureOut">
              <a:rPr lang="ar-SA" smtClean="0"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A0A3-3BCD-43E6-B0E3-0A4BE59C2F1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269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3507" y="432887"/>
            <a:ext cx="7858875" cy="4520793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اعناب عملي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المحاضرة </a:t>
            </a:r>
            <a:r>
              <a:rPr lang="ar-SA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</a:t>
            </a:r>
            <a:r>
              <a:rPr lang="ar-IQ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لتاسعة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الدكتور حمزة عباس حمزة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1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8"/>
    </mc:Choice>
    <mc:Fallback xmlns="">
      <p:transition spd="slow" advTm="2061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>
                <a:solidFill>
                  <a:srgbClr val="FF0000"/>
                </a:solidFill>
              </a:rPr>
              <a:t>التربية </a:t>
            </a:r>
            <a:r>
              <a:rPr lang="ar-IQ" b="1" u="sng" dirty="0">
                <a:solidFill>
                  <a:srgbClr val="FF0000"/>
                </a:solidFill>
              </a:rPr>
              <a:t>القصبية :-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وتسمى ايضا </a:t>
            </a:r>
            <a:r>
              <a:rPr lang="ar-IQ" b="1" dirty="0"/>
              <a:t>التربية السلكية وتكون عناصر الأثمار عبارة عن قصبات </a:t>
            </a:r>
            <a:r>
              <a:rPr lang="ar-IQ" b="1" dirty="0" err="1"/>
              <a:t>اثمارية</a:t>
            </a:r>
            <a:r>
              <a:rPr lang="ar-IQ" b="1" dirty="0"/>
              <a:t> ودوابر تجديدية ويكون جذع الكرمة أما واطئي جدا </a:t>
            </a:r>
            <a:r>
              <a:rPr lang="ar-IQ" b="1" dirty="0" smtClean="0"/>
              <a:t>(40-6-سم ) </a:t>
            </a:r>
            <a:r>
              <a:rPr lang="ar-IQ" b="1" dirty="0"/>
              <a:t>عن سطح التربة أو واطئ 70-90سم أو شبه عالي 90-120سم أو عالي 120-150سم . يتراوح عدد الأسلاك المستعملة 2-3 أسلاك يترك عليها 4-6قصبات مع دوابر تجديدية 6-8 دوابر .  </a:t>
            </a:r>
            <a:endParaRPr lang="en-US" b="1" dirty="0"/>
          </a:p>
          <a:p>
            <a:r>
              <a:rPr lang="ar-IQ" b="1" dirty="0"/>
              <a:t>تستعمل هذه الطريقة لأصناف عنب </a:t>
            </a:r>
            <a:r>
              <a:rPr lang="ar-IQ" b="1" dirty="0" smtClean="0"/>
              <a:t>المائدة(ديس </a:t>
            </a:r>
            <a:r>
              <a:rPr lang="ar-IQ" b="1" dirty="0"/>
              <a:t>العنز ، عباسي ، كمالي ، حلواني ، بيض </a:t>
            </a:r>
            <a:r>
              <a:rPr lang="ar-IQ" b="1" dirty="0" smtClean="0"/>
              <a:t>الحمام)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75913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>
                <a:solidFill>
                  <a:srgbClr val="FF0000"/>
                </a:solidFill>
              </a:rPr>
              <a:t>مزايا وعيوب التربية </a:t>
            </a:r>
            <a:r>
              <a:rPr lang="ar-IQ" b="1" u="sng" dirty="0">
                <a:solidFill>
                  <a:srgbClr val="FF0000"/>
                </a:solidFill>
              </a:rPr>
              <a:t>القصبية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مزايا هذه الطريقة :- </a:t>
            </a:r>
            <a:endParaRPr lang="en-US" b="1" dirty="0">
              <a:solidFill>
                <a:srgbClr val="FF0000"/>
              </a:solidFill>
            </a:endParaRPr>
          </a:p>
          <a:p>
            <a:pPr lvl="1" fontAlgn="base"/>
            <a:r>
              <a:rPr lang="ar-IQ" b="1" dirty="0"/>
              <a:t>الحصول على حاصل مرتفع </a:t>
            </a:r>
            <a:endParaRPr lang="en-US" b="1" dirty="0"/>
          </a:p>
          <a:p>
            <a:pPr lvl="1" fontAlgn="base"/>
            <a:r>
              <a:rPr lang="ar-IQ" b="1" dirty="0"/>
              <a:t>قلة الخشب المزال عند التقليم مما يؤدي إلى زيادة نمو الكرمة </a:t>
            </a:r>
            <a:endParaRPr lang="en-US" b="1" dirty="0"/>
          </a:p>
          <a:p>
            <a:pPr lvl="1" fontAlgn="base"/>
            <a:r>
              <a:rPr lang="ar-IQ" b="1" dirty="0"/>
              <a:t>قلة تساقط الأزهار نتيجة التغذية الجيدة للكرمة </a:t>
            </a:r>
            <a:endParaRPr lang="en-US" b="1" dirty="0"/>
          </a:p>
          <a:p>
            <a:pPr lvl="1" fontAlgn="base"/>
            <a:r>
              <a:rPr lang="ar-IQ" b="1" dirty="0"/>
              <a:t>التعرض لضوء الشمس والتهوية يكون جيد </a:t>
            </a:r>
            <a:endParaRPr lang="en-US" b="1" dirty="0"/>
          </a:p>
          <a:p>
            <a:pPr lvl="1" fontAlgn="base"/>
            <a:r>
              <a:rPr lang="ar-IQ" b="1" dirty="0"/>
              <a:t>سهولة إجراء عمليات الخدمة </a:t>
            </a:r>
            <a:endParaRPr lang="en-US" b="1" dirty="0"/>
          </a:p>
          <a:p>
            <a:r>
              <a:rPr lang="ar-IQ" b="1" dirty="0">
                <a:solidFill>
                  <a:srgbClr val="FF0000"/>
                </a:solidFill>
              </a:rPr>
              <a:t>أهم عيوبها :- </a:t>
            </a:r>
            <a:endParaRPr lang="en-US" b="1" dirty="0">
              <a:solidFill>
                <a:srgbClr val="FF0000"/>
              </a:solidFill>
            </a:endParaRPr>
          </a:p>
          <a:p>
            <a:pPr lvl="1" fontAlgn="base"/>
            <a:r>
              <a:rPr lang="ar-IQ" b="1" dirty="0"/>
              <a:t>تحتاج إلى خبرة للقيام بها </a:t>
            </a:r>
            <a:endParaRPr lang="en-US" b="1" dirty="0"/>
          </a:p>
          <a:p>
            <a:pPr lvl="1" fontAlgn="base"/>
            <a:r>
              <a:rPr lang="ar-IQ" b="1" dirty="0"/>
              <a:t>تحتاج إلى كلفة لإنشاء الأعمدة والأسلاك </a:t>
            </a:r>
            <a:endParaRPr lang="en-US" b="1" dirty="0"/>
          </a:p>
          <a:p>
            <a:pPr lvl="1" fontAlgn="base"/>
            <a:r>
              <a:rPr lang="ar-IQ" b="1" dirty="0"/>
              <a:t>زيادة عدد العيون غير المتفتحة على القصبات  </a:t>
            </a:r>
            <a:endParaRPr lang="en-US" b="1" dirty="0"/>
          </a:p>
          <a:p>
            <a:r>
              <a:rPr lang="en-US" b="1" dirty="0"/>
              <a:t>4</a:t>
            </a:r>
            <a:r>
              <a:rPr lang="ar-SA" b="1" dirty="0"/>
              <a:t>- التظليل الشديد داخل الكرمة يؤدي إلى الإصابة بالأمراض والحشرات </a:t>
            </a:r>
            <a:endParaRPr lang="en-US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643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ar-IQ" b="1" u="sng" dirty="0" smtClean="0">
                <a:solidFill>
                  <a:srgbClr val="FF0000"/>
                </a:solidFill>
              </a:rPr>
              <a:t> </a:t>
            </a:r>
            <a:r>
              <a:rPr lang="ar-IQ" b="1" u="sng" dirty="0">
                <a:solidFill>
                  <a:srgbClr val="FF0000"/>
                </a:solidFill>
              </a:rPr>
              <a:t>التربية على القمريات :-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b="1" dirty="0" smtClean="0"/>
              <a:t>تعتبر </a:t>
            </a:r>
            <a:r>
              <a:rPr lang="ar-IQ" b="1" dirty="0"/>
              <a:t>من الطرق القديمة جدا في تربية العنب وتتصف بوجود أعمدة خشبية أو </a:t>
            </a:r>
            <a:r>
              <a:rPr lang="ar-IQ" b="1" dirty="0" err="1"/>
              <a:t>كونكريتية</a:t>
            </a:r>
            <a:r>
              <a:rPr lang="ar-IQ" b="1" dirty="0"/>
              <a:t> أو زوايا حادة والتي يستند على نهايتها سقف من الشرائح الخشبية ويمكن استعمال عوارض حديدية تربط بين </a:t>
            </a:r>
            <a:r>
              <a:rPr lang="ar-IQ" b="1" dirty="0" err="1"/>
              <a:t>رؤؤس</a:t>
            </a:r>
            <a:r>
              <a:rPr lang="ar-IQ" b="1" dirty="0"/>
              <a:t> الأعمدة . وفي هذه الطريقة تتدلى العناقيد تحت سقف القمرية ويوصى بهذه الطريقة في المناطق الحارة والجافة ، تزرع </a:t>
            </a:r>
            <a:r>
              <a:rPr lang="ar-IQ" b="1" dirty="0" err="1"/>
              <a:t>الكرمات</a:t>
            </a:r>
            <a:r>
              <a:rPr lang="ar-IQ" b="1" dirty="0"/>
              <a:t> على مسافة 5,3*5,3 أو 4*4م وارتفاع الجذع حتى بداية سطح القمرية فيكون بين 2-5,2م . تتصف هذه الطريقة بارتفاع الحاصل للكرمة والعناقيد ذو نوعية جيدة من حيث النضج واللون لتعرضها إلى ضوء الشمس والتهوية . أما ابر عيوبها فإنها تكون ذو كلفة عالية وان عدم التقليم يؤدي إلى الإصابة بالأمراض والحشرات وانخفاض الحاصل وتحتاج إلى كلفة عالية . </a:t>
            </a:r>
            <a:endParaRPr lang="en-US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426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52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381000"/>
            <a:ext cx="4114800" cy="6248400"/>
          </a:xfrm>
          <a:prstGeom prst="rect">
            <a:avLst/>
          </a:prstGeom>
        </p:spPr>
      </p:pic>
      <p:pic>
        <p:nvPicPr>
          <p:cNvPr id="7" name="Picture 24593" descr="http://media.kenanaonline.com/photos/1136202/1136202871/1136202871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4648200" y="304800"/>
            <a:ext cx="41148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7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0" y="762000"/>
            <a:ext cx="4114800" cy="655638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الطريقة القصبية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5" name="Picture 27273" descr="http://s3.kenanaonline.com/photos/1138872958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533400"/>
            <a:ext cx="4191000" cy="5791199"/>
          </a:xfrm>
          <a:prstGeom prst="rect">
            <a:avLst/>
          </a:prstGeom>
        </p:spPr>
      </p:pic>
      <p:pic>
        <p:nvPicPr>
          <p:cNvPr id="9" name="Picture 26267" descr="http://apps.rhs.org.uk/advice/ACEImages/PUB0000694_400039.jpg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676400"/>
            <a:ext cx="4191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2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>
                <a:solidFill>
                  <a:srgbClr val="FF0000"/>
                </a:solidFill>
              </a:rPr>
              <a:t>تقليم التربية :-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b="1" dirty="0" smtClean="0"/>
              <a:t>يجرى </a:t>
            </a:r>
            <a:r>
              <a:rPr lang="ar-IQ" b="1" dirty="0"/>
              <a:t>هذا التقليم خلال السنين الأولى من عمر الكرمة وذلك لتكوين هيكل </a:t>
            </a:r>
            <a:r>
              <a:rPr lang="ar-IQ" b="1" dirty="0" err="1"/>
              <a:t>للكرمات</a:t>
            </a:r>
            <a:r>
              <a:rPr lang="ar-IQ" b="1" dirty="0"/>
              <a:t> حسب طريقة التربية المقترحة وللحصول على حاصل مرتفع وبنوعية جيدة ولتسهيل العمليات الزراعية . ويهدف تقليم التربية إلى ما يأتي :- </a:t>
            </a:r>
            <a:endParaRPr lang="en-US" b="1" dirty="0"/>
          </a:p>
          <a:p>
            <a:pPr lvl="0" algn="just" fontAlgn="base"/>
            <a:r>
              <a:rPr lang="ar-IQ" b="1" u="sng" dirty="0"/>
              <a:t>إعطاء شكل محدد للكرمة  </a:t>
            </a:r>
            <a:endParaRPr lang="en-US" b="1" u="sng" dirty="0"/>
          </a:p>
          <a:p>
            <a:pPr lvl="0" algn="just" fontAlgn="base"/>
            <a:r>
              <a:rPr lang="ar-IQ" b="1" u="sng" dirty="0"/>
              <a:t>تسهيل عمليات الخدمة الزراعية </a:t>
            </a:r>
            <a:endParaRPr lang="en-US" b="1" u="sng" dirty="0"/>
          </a:p>
          <a:p>
            <a:pPr lvl="0" algn="just" fontAlgn="base"/>
            <a:r>
              <a:rPr lang="ar-IQ" b="1" u="sng" dirty="0"/>
              <a:t>ضمان وصول أفضل إضاءة للأوراق بالابتعاد عن التزاحم والتنافس  </a:t>
            </a:r>
            <a:endParaRPr lang="en-US" b="1" u="sng" dirty="0"/>
          </a:p>
          <a:p>
            <a:pPr lvl="0" algn="just" fontAlgn="base"/>
            <a:r>
              <a:rPr lang="ar-IQ" b="1" u="sng" dirty="0"/>
              <a:t>إمكانية الدخول المبكر بالإثمار للكرمة </a:t>
            </a:r>
            <a:endParaRPr lang="en-US" b="1" u="sng" dirty="0"/>
          </a:p>
          <a:p>
            <a:pPr algn="just"/>
            <a:r>
              <a:rPr lang="ar-IQ" b="1" dirty="0"/>
              <a:t>وتتوقف طريقة التربية على عوامل عديدة منها )الظروف المناخية في الموقع ونوع وصنف العنب وطريقة حمله للثمار ونوع التربة وطريقة الري المستعملة والهدف من الإنتاج (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483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u="sng" dirty="0">
                <a:solidFill>
                  <a:srgbClr val="FF0000"/>
                </a:solidFill>
              </a:rPr>
              <a:t>طرق التربية :-</a:t>
            </a:r>
            <a:r>
              <a:rPr lang="ar-IQ" b="1" dirty="0">
                <a:solidFill>
                  <a:srgbClr val="FF0000"/>
                </a:solidFill>
              </a:rPr>
              <a:t> 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IQ" sz="3600" b="1" dirty="0">
                <a:solidFill>
                  <a:srgbClr val="FF0000"/>
                </a:solidFill>
              </a:rPr>
              <a:t>1</a:t>
            </a:r>
            <a:r>
              <a:rPr lang="ar-IQ" sz="3600" b="1" dirty="0" smtClean="0">
                <a:solidFill>
                  <a:srgbClr val="FF0000"/>
                </a:solidFill>
              </a:rPr>
              <a:t>- </a:t>
            </a:r>
            <a:r>
              <a:rPr lang="ar-IQ" sz="3600" b="1" dirty="0">
                <a:solidFill>
                  <a:srgbClr val="FF0000"/>
                </a:solidFill>
              </a:rPr>
              <a:t>التربية الرأسية :- </a:t>
            </a:r>
            <a:r>
              <a:rPr lang="ar-IQ" sz="3600" b="1" dirty="0"/>
              <a:t>تكون هذه الطريقة من التربية على شكل شجيرة قائمة على جذعها وتتكون من الجذع والرأس والأذرع المتكونة عليه والتي يكون عددها من3-5اذرع قصيرة حسب قوة الكرمة والظروف البيئية ويكون توزيع هذه الأذرع بصورة منتظمة وبأبعاد متساوية حول محيط الكرمة . يتراوح ارتفاع الجذع 60-100سم وتستعمل هذه الطريقة للأصناف التي تثمر من العيون الواقعة في قواعد القصبات وفي الترب ذات الماء الأرضي القريب من سطح التربة .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8589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>
                <a:solidFill>
                  <a:srgbClr val="FF0000"/>
                </a:solidFill>
              </a:rPr>
              <a:t>طرق التربية :-</a:t>
            </a:r>
            <a:r>
              <a:rPr lang="ar-IQ" b="1" dirty="0">
                <a:solidFill>
                  <a:srgbClr val="FF0000"/>
                </a:solidFill>
              </a:rPr>
              <a:t> </a:t>
            </a:r>
            <a:endParaRPr lang="ar-SA" dirty="0"/>
          </a:p>
        </p:txBody>
      </p:sp>
      <p:pic>
        <p:nvPicPr>
          <p:cNvPr id="4" name="Picture 24593" descr="http://media.kenanaonline.com/photos/1136202/1136202871/1136202871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6934200" cy="25908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762000" y="4038600"/>
            <a:ext cx="7620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3200" b="1" dirty="0"/>
              <a:t>ومن الأصناف التي ينجح معها إتباع التربية الراسية هي </a:t>
            </a:r>
            <a:endParaRPr lang="en-US" sz="3200" b="1" dirty="0"/>
          </a:p>
          <a:p>
            <a:pPr algn="just"/>
            <a:r>
              <a:rPr lang="ar-IQ" sz="3200" b="1" dirty="0" smtClean="0"/>
              <a:t>( </a:t>
            </a:r>
            <a:r>
              <a:rPr lang="ar-IQ" sz="3200" b="1" dirty="0"/>
              <a:t>مسكات إسكندرية ، رش </a:t>
            </a:r>
            <a:r>
              <a:rPr lang="ar-IQ" sz="3200" b="1" dirty="0" err="1"/>
              <a:t>ميو</a:t>
            </a:r>
            <a:r>
              <a:rPr lang="ar-IQ" sz="3200" b="1" dirty="0"/>
              <a:t> ، تري رش ، رومي </a:t>
            </a:r>
            <a:endParaRPr lang="en-US" sz="3200" b="1" dirty="0"/>
          </a:p>
          <a:p>
            <a:pPr algn="just"/>
            <a:r>
              <a:rPr lang="ar-IQ" sz="3200" b="1" dirty="0"/>
              <a:t>    احمر واسود وابيض ، </a:t>
            </a:r>
            <a:r>
              <a:rPr lang="ar-IQ" sz="3200" b="1" dirty="0" smtClean="0"/>
              <a:t>رزاقي)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9472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أهم مزايا </a:t>
            </a:r>
            <a:r>
              <a:rPr lang="ar-IQ" b="1" dirty="0" smtClean="0">
                <a:solidFill>
                  <a:srgbClr val="FF0000"/>
                </a:solidFill>
              </a:rPr>
              <a:t>التربية </a:t>
            </a:r>
            <a:r>
              <a:rPr lang="ar-IQ" b="1" dirty="0" err="1" smtClean="0">
                <a:solidFill>
                  <a:srgbClr val="FF0000"/>
                </a:solidFill>
              </a:rPr>
              <a:t>الرئسية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1- </a:t>
            </a:r>
            <a:r>
              <a:rPr lang="ar-IQ" sz="3600" b="1" dirty="0"/>
              <a:t>سهولة إجراؤها مقارنة بالطرق الأخرى </a:t>
            </a:r>
            <a:endParaRPr lang="en-US" sz="3600" b="1" dirty="0"/>
          </a:p>
          <a:p>
            <a:r>
              <a:rPr lang="ar-IQ" sz="3600" b="1" dirty="0"/>
              <a:t>2-قلة تكاليفها الاقتصادية </a:t>
            </a:r>
            <a:endParaRPr lang="en-US" sz="3600" b="1" dirty="0"/>
          </a:p>
          <a:p>
            <a:r>
              <a:rPr lang="ar-IQ" sz="3600" b="1" dirty="0"/>
              <a:t>3-سهولة إجراء عمليات الخدمة الزراعية </a:t>
            </a:r>
            <a:endParaRPr lang="en-US" sz="3600" b="1" dirty="0"/>
          </a:p>
          <a:p>
            <a:r>
              <a:rPr lang="ar-IQ" sz="3600" b="1" dirty="0"/>
              <a:t>4-الاستغلال الكثيف للأرض </a:t>
            </a:r>
            <a:r>
              <a:rPr lang="ar-IQ" sz="3600" b="1" dirty="0" smtClean="0"/>
              <a:t>( </a:t>
            </a:r>
            <a:r>
              <a:rPr lang="ar-IQ" sz="3600" b="1" dirty="0"/>
              <a:t>عدد </a:t>
            </a:r>
            <a:r>
              <a:rPr lang="ar-IQ" sz="3600" b="1" dirty="0" err="1"/>
              <a:t>الكرمات</a:t>
            </a:r>
            <a:r>
              <a:rPr lang="ar-IQ" sz="3600" b="1" dirty="0"/>
              <a:t> كبير في وحدة </a:t>
            </a:r>
            <a:r>
              <a:rPr lang="ar-IQ" sz="3600" b="1" dirty="0" smtClean="0"/>
              <a:t>المسافة)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08122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>
                <a:solidFill>
                  <a:srgbClr val="FF0000"/>
                </a:solidFill>
              </a:rPr>
              <a:t>اهم </a:t>
            </a:r>
            <a:r>
              <a:rPr lang="ar-IQ" b="1" dirty="0" smtClean="0">
                <a:solidFill>
                  <a:srgbClr val="FF0000"/>
                </a:solidFill>
              </a:rPr>
              <a:t>عيوب طريقة التربية </a:t>
            </a:r>
            <a:r>
              <a:rPr lang="ar-IQ" b="1" dirty="0" err="1" smtClean="0">
                <a:solidFill>
                  <a:srgbClr val="FF0000"/>
                </a:solidFill>
              </a:rPr>
              <a:t>الرئسية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1</a:t>
            </a:r>
            <a:r>
              <a:rPr lang="ar-SA" sz="3600" b="1" dirty="0"/>
              <a:t>-قلة الحاصل بسبب إجراء التقليم الجائر الذي يحدد من النمو الخضري والإنتاج الثمري </a:t>
            </a:r>
            <a:endParaRPr lang="en-US" sz="3600" b="1" dirty="0"/>
          </a:p>
          <a:p>
            <a:r>
              <a:rPr lang="ar-IQ" sz="3600" b="1" dirty="0"/>
              <a:t>2-ازدحم رأس الكرمة بسبب تقصير القصبات إلى دوابر قصيرة ويسبب ذلك تظليل الفروع وعدم تعرضها للضوء فتقل جودة الثمار  </a:t>
            </a:r>
            <a:endParaRPr lang="en-US" sz="3600" b="1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2329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 </a:t>
            </a:r>
            <a:r>
              <a:rPr lang="ar-IQ" b="1" dirty="0">
                <a:solidFill>
                  <a:srgbClr val="FF0000"/>
                </a:solidFill>
              </a:rPr>
              <a:t>التربية </a:t>
            </a:r>
            <a:r>
              <a:rPr lang="ar-IQ" b="1" dirty="0" err="1" smtClean="0">
                <a:solidFill>
                  <a:srgbClr val="FF0000"/>
                </a:solidFill>
              </a:rPr>
              <a:t>الكوردونية</a:t>
            </a:r>
            <a:r>
              <a:rPr lang="ar-IQ" b="1" dirty="0" smtClean="0">
                <a:solidFill>
                  <a:srgbClr val="FF0000"/>
                </a:solidFill>
              </a:rPr>
              <a:t> (الأذرع </a:t>
            </a:r>
            <a:r>
              <a:rPr lang="ar-IQ" b="1" dirty="0" err="1" smtClean="0">
                <a:solidFill>
                  <a:srgbClr val="FF0000"/>
                </a:solidFill>
              </a:rPr>
              <a:t>الاثمارية</a:t>
            </a:r>
            <a:r>
              <a:rPr lang="ar-IQ" b="1" dirty="0">
                <a:solidFill>
                  <a:srgbClr val="FF0000"/>
                </a:solidFill>
              </a:rPr>
              <a:t>)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>
                <a:solidFill>
                  <a:srgbClr val="FF0000"/>
                </a:solidFill>
              </a:rPr>
              <a:t>:-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/>
              <a:t>يتصف </a:t>
            </a:r>
            <a:r>
              <a:rPr lang="ar-IQ" b="1" dirty="0"/>
              <a:t>هذا النظام من التربية بالجذع الطويل الذي توجد عليه اذرع </a:t>
            </a:r>
            <a:r>
              <a:rPr lang="ar-IQ" b="1" dirty="0" err="1"/>
              <a:t>اثمارية</a:t>
            </a:r>
            <a:r>
              <a:rPr lang="ar-IQ" b="1" dirty="0"/>
              <a:t> </a:t>
            </a:r>
            <a:r>
              <a:rPr lang="ar-IQ" b="1" dirty="0" smtClean="0"/>
              <a:t>( </a:t>
            </a:r>
            <a:r>
              <a:rPr lang="ar-IQ" b="1" dirty="0"/>
              <a:t>جسور </a:t>
            </a:r>
            <a:r>
              <a:rPr lang="ar-IQ" b="1" dirty="0" err="1" smtClean="0"/>
              <a:t>اثمارية</a:t>
            </a:r>
            <a:r>
              <a:rPr lang="ar-IQ" b="1" dirty="0" smtClean="0"/>
              <a:t>) </a:t>
            </a:r>
            <a:r>
              <a:rPr lang="ar-IQ" b="1" dirty="0"/>
              <a:t>قصيرة ومتوسطة الطول والتي تترك عليها قصبات </a:t>
            </a:r>
            <a:r>
              <a:rPr lang="ar-IQ" b="1" dirty="0" err="1"/>
              <a:t>اثمارية</a:t>
            </a:r>
            <a:r>
              <a:rPr lang="ar-IQ" b="1" dirty="0"/>
              <a:t> مع دوابر تجديدية لضمان الحاصل في السنة الجارية وخشب التجديد للسنة القادمة ويكون طول الجذع في المناطق </a:t>
            </a:r>
            <a:r>
              <a:rPr lang="ar-IQ" b="1" dirty="0" err="1"/>
              <a:t>الديمية</a:t>
            </a:r>
            <a:r>
              <a:rPr lang="ar-IQ" b="1" dirty="0"/>
              <a:t>  70-100سم وفي المناطق </a:t>
            </a:r>
            <a:r>
              <a:rPr lang="ar-IQ" b="1" dirty="0" err="1"/>
              <a:t>الاروائية</a:t>
            </a:r>
            <a:r>
              <a:rPr lang="ar-IQ" b="1" dirty="0"/>
              <a:t> 120-180سم وحسب المناطق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178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أهم </a:t>
            </a:r>
            <a:r>
              <a:rPr lang="ar-IQ" b="1" dirty="0" smtClean="0">
                <a:solidFill>
                  <a:srgbClr val="FF0000"/>
                </a:solidFill>
              </a:rPr>
              <a:t>مزايا الطريقة </a:t>
            </a:r>
            <a:r>
              <a:rPr lang="ar-IQ" b="1" dirty="0" err="1" smtClean="0">
                <a:solidFill>
                  <a:srgbClr val="FF0000"/>
                </a:solidFill>
              </a:rPr>
              <a:t>الكردونية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1</a:t>
            </a:r>
            <a:r>
              <a:rPr lang="ar-IQ" sz="3600" b="1" dirty="0" smtClean="0"/>
              <a:t>-تكون </a:t>
            </a:r>
            <a:r>
              <a:rPr lang="ar-IQ" sz="3600" b="1" dirty="0"/>
              <a:t>ملائمة للأصناف ذات البراعم القاعدية أو الوسطية الخصبة </a:t>
            </a:r>
            <a:endParaRPr lang="en-US" sz="3600" b="1" dirty="0"/>
          </a:p>
          <a:p>
            <a:r>
              <a:rPr lang="ar-IQ" sz="3600" b="1" dirty="0"/>
              <a:t>2-زيادة قوة </a:t>
            </a:r>
            <a:r>
              <a:rPr lang="ar-IQ" sz="3600" b="1" dirty="0" err="1"/>
              <a:t>الكرمات</a:t>
            </a:r>
            <a:r>
              <a:rPr lang="ar-IQ" sz="3600" b="1" dirty="0"/>
              <a:t> بسبب قلة الخشب المزال عند التقليم </a:t>
            </a:r>
            <a:endParaRPr lang="en-US" sz="3600" b="1" dirty="0"/>
          </a:p>
          <a:p>
            <a:r>
              <a:rPr lang="ar-IQ" sz="3600" b="1" dirty="0"/>
              <a:t>3-سهولة التقليم وقلة تكاليفه </a:t>
            </a:r>
            <a:endParaRPr lang="en-US" sz="3600" b="1" dirty="0"/>
          </a:p>
          <a:p>
            <a:r>
              <a:rPr lang="ar-IQ" sz="3600" b="1" dirty="0"/>
              <a:t>4-سهولة إجراء العمليات الزراعية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1585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أهم </a:t>
            </a:r>
            <a:r>
              <a:rPr lang="ar-IQ" b="1" dirty="0" smtClean="0">
                <a:solidFill>
                  <a:srgbClr val="FF0000"/>
                </a:solidFill>
              </a:rPr>
              <a:t>عيوب </a:t>
            </a:r>
            <a:r>
              <a:rPr lang="ar-IQ" b="1" dirty="0">
                <a:solidFill>
                  <a:srgbClr val="FF0000"/>
                </a:solidFill>
              </a:rPr>
              <a:t>الطريقة </a:t>
            </a:r>
            <a:r>
              <a:rPr lang="ar-IQ" b="1" dirty="0" err="1">
                <a:solidFill>
                  <a:srgbClr val="FF0000"/>
                </a:solidFill>
              </a:rPr>
              <a:t>الكردونية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ar-IQ" sz="4000" b="1" dirty="0" smtClean="0"/>
              <a:t>صعوبة </a:t>
            </a:r>
            <a:r>
              <a:rPr lang="ar-IQ" sz="4000" b="1" dirty="0"/>
              <a:t>إجرائها لأنها تحتاج إلى خبرة ومهارة </a:t>
            </a:r>
            <a:endParaRPr lang="en-US" sz="4000" b="1" dirty="0"/>
          </a:p>
          <a:p>
            <a:pPr lvl="0" fontAlgn="base"/>
            <a:r>
              <a:rPr lang="ar-IQ" sz="4000" b="1" dirty="0"/>
              <a:t>قلة الحاصل لانخفاض العناصر </a:t>
            </a:r>
            <a:r>
              <a:rPr lang="ar-IQ" sz="4000" b="1" dirty="0" err="1"/>
              <a:t>الاثمارية</a:t>
            </a:r>
            <a:r>
              <a:rPr lang="ar-IQ" sz="4000" b="1" dirty="0"/>
              <a:t> مقارنة بالطرق الأخرى </a:t>
            </a:r>
            <a:endParaRPr lang="en-US" sz="4000" b="1" dirty="0"/>
          </a:p>
          <a:p>
            <a:pPr lvl="0" fontAlgn="base"/>
            <a:r>
              <a:rPr lang="ar-IQ" sz="4000" b="1" dirty="0"/>
              <a:t>طريقة مكلفة لأنها تحتاج إلى الأعمدة والأسلاك </a:t>
            </a:r>
            <a:endParaRPr lang="en-US" sz="4000" b="1" dirty="0"/>
          </a:p>
          <a:p>
            <a:pPr marL="0" indent="0">
              <a:buNone/>
            </a:pPr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7145407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632</Words>
  <Application>Microsoft Office PowerPoint</Application>
  <PresentationFormat>عرض على الشاشة (3:4)‏</PresentationFormat>
  <Paragraphs>51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اعناب عملي  المحاضرة التاسعة  الدكتور حمزة عباس حمزة</vt:lpstr>
      <vt:lpstr>تقليم التربية :-</vt:lpstr>
      <vt:lpstr>طرق التربية :-  </vt:lpstr>
      <vt:lpstr>طرق التربية :- </vt:lpstr>
      <vt:lpstr>أهم مزايا التربية الرئسية</vt:lpstr>
      <vt:lpstr> اهم عيوب طريقة التربية الرئسية</vt:lpstr>
      <vt:lpstr> التربية الكوردونية (الأذرع الاثمارية) :-</vt:lpstr>
      <vt:lpstr>أهم مزايا الطريقة الكردونية</vt:lpstr>
      <vt:lpstr>أهم عيوب الطريقة الكردونية</vt:lpstr>
      <vt:lpstr>التربية القصبية :-</vt:lpstr>
      <vt:lpstr>مزايا وعيوب التربية القصبية</vt:lpstr>
      <vt:lpstr> التربية على القمريات :-</vt:lpstr>
      <vt:lpstr>عرض تقديمي في PowerPoint</vt:lpstr>
      <vt:lpstr>الطريقة القصبية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اعناب عملي  المحاضرة التاسعة  الدكتور حمزة عباس حمزة</dc:title>
  <dc:creator>Maher</dc:creator>
  <cp:lastModifiedBy>Maher</cp:lastModifiedBy>
  <cp:revision>5</cp:revision>
  <dcterms:created xsi:type="dcterms:W3CDTF">2021-06-26T12:25:46Z</dcterms:created>
  <dcterms:modified xsi:type="dcterms:W3CDTF">2021-06-26T16:52:52Z</dcterms:modified>
</cp:coreProperties>
</file>